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9" r:id="rId17"/>
    <p:sldId id="290" r:id="rId18"/>
    <p:sldId id="287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5" r:id="rId31"/>
    <p:sldId id="282" r:id="rId32"/>
    <p:sldId id="283" r:id="rId33"/>
    <p:sldId id="284" r:id="rId34"/>
    <p:sldId id="286" r:id="rId35"/>
    <p:sldId id="291" r:id="rId36"/>
    <p:sldId id="292" r:id="rId37"/>
    <p:sldId id="293" r:id="rId38"/>
    <p:sldId id="294" r:id="rId39"/>
  </p:sldIdLst>
  <p:sldSz cx="12192000" cy="6858000"/>
  <p:notesSz cx="6858000" cy="9144000"/>
  <p:embeddedFontLst>
    <p:embeddedFont>
      <p:font typeface="08서울남산체 M" panose="02020603020101020101" pitchFamily="18" charset="-127"/>
      <p:regular r:id="rId40"/>
    </p:embeddedFont>
    <p:embeddedFont>
      <p:font typeface="08서울남산체 B" panose="02020603020101020101" pitchFamily="18" charset="-127"/>
      <p:regular r:id="rId41"/>
    </p:embeddedFont>
    <p:embeddedFont>
      <p:font typeface="야놀자 야체 B" panose="02020603020101020101" pitchFamily="18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THE홍차왕자 네모" panose="02020503020101020101" pitchFamily="18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08서울남산체 세로쓰기" panose="02020603020101020101" pitchFamily="18" charset="-127"/>
      <p:regular r:id="rId48"/>
    </p:embeddedFont>
    <p:embeddedFont>
      <p:font typeface="08서울남산체 L" panose="02020603020101020101" pitchFamily="18" charset="-127"/>
      <p:regular r:id="rId49"/>
    </p:embeddedFont>
    <p:embeddedFont>
      <p:font typeface="야놀자 야체 R" panose="02020603020101020101" pitchFamily="18" charset="-127"/>
      <p:regular r:id="rId50"/>
    </p:embeddedFont>
    <p:embeddedFont>
      <p:font typeface="08서울남산체 EB" panose="02020603020101020101" pitchFamily="18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E64C3D"/>
    <a:srgbClr val="EFD155"/>
    <a:srgbClr val="1A9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47CEA-DE03-4883-8C47-085A2323F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C2056D-525C-4B0D-BE89-19BF0C699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EC133-E678-465B-B228-138E3F41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0F4199-E838-49AD-B77F-6710CCF6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1CE4F-450E-4324-9B8E-FF110DB4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3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8FCC1-8C71-400D-92CF-127B5AB5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CECEE-F4AB-42FF-A731-A3130731E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76B73-86C5-4DE0-B9F1-B46B17D8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79029-E4E0-4DEB-A610-A44779E6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6A9AE-3D4C-4A24-AFBA-A8CB7A3D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4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E4F762-9E5E-49BE-B919-F1BA0C189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81737D-9B92-4EA5-8E7F-E9E403D17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E505B-A3E4-45B4-8ABF-27E9CF45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38C14-9D3C-44A0-A816-90A08371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8FAA8-04E5-4FE9-9931-F3E54683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1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5A7FB-87C0-492A-A1D6-E34AA650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DA8F5-E419-4227-B589-3119690CF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75222-2041-4F1C-8ECD-7E70A14B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3DD1-83A7-4235-BAB2-63007C8F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2A541-51AB-4C01-A4B2-134E7EC7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6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E50FA-D850-42DE-80DE-E45A6986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B1534-1499-4E31-A27D-EC576EA50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7B990-7666-42A6-B81C-A1F77418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99D9C-35AA-4A86-927F-F783C3AB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04009-B80E-44A4-97FA-BC46FC32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31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B046B-883F-4723-BB08-2B1074C3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20132-196C-4A3D-BFD5-FE1E1A4AD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060E68-C4C8-416D-A341-20FBBF6FD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F3B97-CC3C-414C-9464-9E3FD68E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B7381E-7EE4-4A5D-93D8-BE3924981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266C0E-2277-4726-B38D-FE855CD2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9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CD67D-4CCB-42C0-AA87-8A40085B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91CA12-6C1E-42AE-9422-71B36E96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FF68BD-3D68-496C-8C83-B78F9152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FD3B55-8982-489A-91FE-E6336755B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8A9F5F-6E06-4520-88D6-8BA8C4613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4E97C-0ECB-4CC6-98D8-7B79DDDD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CDF5D1-CFB5-4D2C-AE6C-B6B8831A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2BAE43-B03E-4F55-9539-44313C2C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195-A426-4E64-8BC4-83E8F044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64EA3A-5ECC-483C-AE43-30CFA1E9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55F242-62C5-4D6B-88DF-2CC49491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5FBE9-6E96-46EF-A8B9-03AA7B94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6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73D63-8C00-4C3F-B1BF-6971A2E3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1977DF-F7CB-4C76-88BB-0207E129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EC8F3D-D642-4532-B62A-1354184A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4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E87C6-85F5-45F2-B138-2F3A88D4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63DCF-A8BD-4A8E-A50D-34CB2E94A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B8EE2-E4AE-4D44-B49B-0081E1882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7F4749-EE0A-4D4D-A90E-A737A021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FC7BCC-4965-46F7-8902-1713371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CB8B79-58D9-426C-A538-597BAFB8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5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466EF-2554-422C-A7C6-5FEF9C79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AB8FB3-7DC6-40F0-BC9C-CE995411C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5B32BE-8399-4381-A5C3-376975540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82B7BF-B519-4BCE-986D-8FAB4796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3B9157-369F-47CD-A855-C081A6C0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074A1-95AD-4531-980C-C2F5FEE0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72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03287F-4BBA-4F4E-B98A-2BD3C98B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48E511-A189-4900-8857-D78FA855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89DC96-293B-470C-95EB-2625E5907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7E8CE-12FD-4120-9940-03BFDE1C88E8}" type="datetimeFigureOut">
              <a:rPr lang="ko-KR" altLang="en-US" smtClean="0"/>
              <a:t>2017-10-09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C48974-7002-4B1B-B8FF-5B9A8D4D2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A9755-E372-4948-9F36-3AE08CF9B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0B9EF-1FBB-42B5-BE52-E17D924B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760C3C-0D13-4B7F-9BEF-02680DDA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7682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F888EAA8-36B5-40F0-9EB0-1E409D16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681" y="2539162"/>
            <a:ext cx="2444317" cy="413371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B6B38-4C20-4022-8271-F8D0A21CFBB2}"/>
              </a:ext>
            </a:extLst>
          </p:cNvPr>
          <p:cNvSpPr txBox="1"/>
          <p:nvPr/>
        </p:nvSpPr>
        <p:spPr>
          <a:xfrm>
            <a:off x="9747681" y="3002379"/>
            <a:ext cx="244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배동현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20123214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김민지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20176063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정유정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20176064</a:t>
            </a:r>
            <a:endParaRPr lang="ko-KR" altLang="en-US" sz="2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8C478A-F60A-404D-99DA-151BDE259A40}"/>
              </a:ext>
            </a:extLst>
          </p:cNvPr>
          <p:cNvSpPr/>
          <p:nvPr/>
        </p:nvSpPr>
        <p:spPr>
          <a:xfrm>
            <a:off x="0" y="2539162"/>
            <a:ext cx="9747682" cy="166354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0D175E-ACAE-46F3-B915-DDFB2A142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51829"/>
            <a:ext cx="9747681" cy="1541696"/>
          </a:xfrm>
        </p:spPr>
        <p:txBody>
          <a:bodyPr>
            <a:normAutofit/>
          </a:bodyPr>
          <a:lstStyle/>
          <a:p>
            <a:r>
              <a:rPr lang="ko-KR" altLang="en-US" sz="5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패스워드 크래킹 및 패스워드 보안</a:t>
            </a:r>
          </a:p>
        </p:txBody>
      </p:sp>
    </p:spTree>
    <p:extLst>
      <p:ext uri="{BB962C8B-B14F-4D97-AF65-F5344CB8AC3E}">
        <p14:creationId xmlns:p14="http://schemas.microsoft.com/office/powerpoint/2010/main" val="136105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20CE14-52E2-44A9-BF9A-323EDCD51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21" y="1587086"/>
            <a:ext cx="6941766" cy="435133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90DC19-9E1A-454F-A1C1-211894349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05" y="3876675"/>
            <a:ext cx="9086850" cy="27622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ECDB8F3-A594-4A18-8DC1-5E191116122C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0C36E34-AE25-42C9-A19F-C65738D695D9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A8E4715-557A-4412-8FE2-711E89A85431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52EC19D2-762A-4A93-A91C-45C69427BB67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98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91FA0A8-B8A4-4FAE-81F0-8E9D9B71F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7180"/>
            <a:ext cx="10191750" cy="276225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17B6CD-0E3A-4E15-B30B-2B384A90C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9799"/>
            <a:ext cx="10191750" cy="27622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AB5E258-6C6E-47F6-B6D6-00630CA10126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70000B7-D974-49E1-B526-08FA3BC94CED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B72922-C977-4C2F-AA76-15EB48E995B1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4A40B87-63B1-4AD6-82D0-40665252D9BC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6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CC76615-B4AF-4E29-BD2A-2761C95B8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5988"/>
            <a:ext cx="10191750" cy="1133475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DF749-474C-4B1C-9FCA-59EDC374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8056"/>
            <a:ext cx="6724650" cy="2076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BD686C-BBC5-468D-9B63-24CD69041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61177"/>
            <a:ext cx="10191750" cy="485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96CA8F-0B8A-4EB8-AB23-CA8078A86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561"/>
            <a:ext cx="6724650" cy="495300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F3856E9-2B47-480B-B722-25A32FD42621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A0BEC1C-E947-4D8B-B0AA-C217339B6FBD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C15223-0A00-463D-BD39-F8FE354A0745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9B39E953-45C9-4C7A-9B08-3E9B25CE294E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99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1619538-4B69-4555-ABFC-9B6BEBB62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638"/>
            <a:ext cx="8315325" cy="47625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F91791-F6D6-442B-B767-82475A611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8512"/>
            <a:ext cx="1019175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163BD8-4A3E-469D-BF52-E1691C2E6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81537"/>
            <a:ext cx="10191750" cy="48577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CB40D405-0663-486B-8B18-6272FEE6CB31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62B7F48-5E79-4CA5-B78A-D7E34B6FFE02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3047D3-67F9-4143-8125-8713D757F826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18134B59-B735-48F7-8622-D932A96A5C0A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7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D811368-23B6-4B75-A9FA-77CA658D9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3052"/>
            <a:ext cx="10191750" cy="2752725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17AEDE-F527-41AC-8563-9ACD7DFEE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754818"/>
            <a:ext cx="8315325" cy="238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665B11-3B99-4B75-A836-55BFD6EB3938}"/>
              </a:ext>
            </a:extLst>
          </p:cNvPr>
          <p:cNvSpPr txBox="1"/>
          <p:nvPr/>
        </p:nvSpPr>
        <p:spPr>
          <a:xfrm>
            <a:off x="1154097" y="6142222"/>
            <a:ext cx="9418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Vi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창에서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/1356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치면 파일내부에 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1356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 있는지 검색할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8F6D9-CDFF-413D-8122-643B7BA4DB89}"/>
              </a:ext>
            </a:extLst>
          </p:cNvPr>
          <p:cNvSpPr txBox="1"/>
          <p:nvPr/>
        </p:nvSpPr>
        <p:spPr>
          <a:xfrm>
            <a:off x="838200" y="1258276"/>
            <a:ext cx="3038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Dictionary attack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F100A4F7-3CAD-45BF-B702-0DA8D92AF79F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A30F420-E0B4-42EB-BE1E-B1B468BF24E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6CD98A-5A76-4A4A-9BB7-A542719F2C87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C94EFFDD-2420-44FB-A609-C3C34210C1FA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2AF8ED-6F3C-4A46-82EC-8EBD0419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1333"/>
            <a:ext cx="10191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DCF0E7A-4814-40CD-ABB5-3D37D18A4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767"/>
            <a:ext cx="10191750" cy="17811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AE90CB-63E3-46B7-B8D5-DEBFCC873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28283"/>
            <a:ext cx="10191750" cy="904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88CD7E-98FD-4A6E-B912-5924DEEE7371}"/>
              </a:ext>
            </a:extLst>
          </p:cNvPr>
          <p:cNvSpPr txBox="1"/>
          <p:nvPr/>
        </p:nvSpPr>
        <p:spPr>
          <a:xfrm>
            <a:off x="4157214" y="1267191"/>
            <a:ext cx="3553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Brute force attack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BF9E665-CCEF-4AFB-9B4F-087AC3E9C60A}"/>
              </a:ext>
            </a:extLst>
          </p:cNvPr>
          <p:cNvSpPr/>
          <p:nvPr/>
        </p:nvSpPr>
        <p:spPr>
          <a:xfrm>
            <a:off x="1842053" y="4465983"/>
            <a:ext cx="556591" cy="424070"/>
          </a:xfrm>
          <a:prstGeom prst="ellipse">
            <a:avLst/>
          </a:prstGeom>
          <a:noFill/>
          <a:ln w="28575">
            <a:solidFill>
              <a:srgbClr val="EFD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7001C9-9246-4151-96E5-47D920D605B4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2317133" y="4827949"/>
            <a:ext cx="1539250" cy="923494"/>
          </a:xfrm>
          <a:prstGeom prst="straightConnector1">
            <a:avLst/>
          </a:prstGeom>
          <a:ln w="28575">
            <a:solidFill>
              <a:srgbClr val="EFD1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2FBE40-E7AF-481A-B1AC-9CA71072976A}"/>
              </a:ext>
            </a:extLst>
          </p:cNvPr>
          <p:cNvSpPr txBox="1"/>
          <p:nvPr/>
        </p:nvSpPr>
        <p:spPr>
          <a:xfrm>
            <a:off x="3882887" y="5645426"/>
            <a:ext cx="2531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md5_test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비밀번호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3CF50C5-9088-4D3C-B97F-BFACB8970813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DD43503F-E426-4173-9133-904FC67BB5B3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C242E52-91ED-4FEF-B7EF-4CF075A56767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DFFF139C-B6BE-4104-A525-08C6034FE482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8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1CF12CCE-3B82-472A-9E5B-23517130B9F0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91FBD5-39F9-4F25-8273-F11EFD79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2098447"/>
            <a:ext cx="11258550" cy="388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88B78-D91A-455E-8122-6E1E4DA73852}"/>
              </a:ext>
            </a:extLst>
          </p:cNvPr>
          <p:cNvSpPr txBox="1"/>
          <p:nvPr/>
        </p:nvSpPr>
        <p:spPr>
          <a:xfrm>
            <a:off x="-1" y="1506022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패스워드를 길고 복잡하게 만들기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소문자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대문자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숫자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특수문자 혼합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13AA-6D44-4BAB-8A30-8D7F051D4068}"/>
              </a:ext>
            </a:extLst>
          </p:cNvPr>
          <p:cNvSpPr txBox="1"/>
          <p:nvPr/>
        </p:nvSpPr>
        <p:spPr>
          <a:xfrm>
            <a:off x="0" y="617696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md5_test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sha512_test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계정의 비밀번호인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‘1356’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크래킹 속도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6D744FA2-D41F-4111-8E47-F2C3ADFA6B4F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7D434EE-DC4A-43FB-9653-876F24E0EE55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36DE1F39-1EBF-4026-A781-3D7DCECD231F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4C30525-F010-4D28-9CE0-CF2954ED0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39" y="1445630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23B46847-9A10-4BBF-9F7B-C541E30365C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77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113AA-6D44-4BAB-8A30-8D7F051D4068}"/>
              </a:ext>
            </a:extLst>
          </p:cNvPr>
          <p:cNvSpPr txBox="1"/>
          <p:nvPr/>
        </p:nvSpPr>
        <p:spPr>
          <a:xfrm>
            <a:off x="0" y="612723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시스템보안 수업의 유닉스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root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계정의 패스워드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통신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@502’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크래킹 속도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1858EB-910E-4E36-A7B9-5AEB53DA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081232"/>
            <a:ext cx="11258550" cy="3886200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51C47A2-1D3D-4C8F-8DFB-6F863E18C293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BA28D8C-EEAB-4B55-9421-D9BC6B6361B8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54DD2500-54CE-4863-BAB8-CE02C034412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259F6-1581-4115-9730-6326A9A328E0}"/>
              </a:ext>
            </a:extLst>
          </p:cNvPr>
          <p:cNvSpPr txBox="1"/>
          <p:nvPr/>
        </p:nvSpPr>
        <p:spPr>
          <a:xfrm>
            <a:off x="-1" y="1506022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패스워드를 길고 복잡하게 만들기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소문자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대문자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숫자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특수문자 혼합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7F85734-D645-41DB-9F9A-FEEE582DF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39" y="1445630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8899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2A5F4-2866-4534-B097-FBBC8985BB76}"/>
              </a:ext>
            </a:extLst>
          </p:cNvPr>
          <p:cNvSpPr txBox="1"/>
          <p:nvPr/>
        </p:nvSpPr>
        <p:spPr>
          <a:xfrm>
            <a:off x="0" y="198877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패스워드 해시 알고리즘을 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md5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대신 </a:t>
            </a:r>
            <a:r>
              <a:rPr lang="en-US" altLang="ko-KR" sz="24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변경해주기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3B0FD-0FAA-446C-923C-394B3AC5858A}"/>
              </a:ext>
            </a:extLst>
          </p:cNvPr>
          <p:cNvSpPr txBox="1"/>
          <p:nvPr/>
        </p:nvSpPr>
        <p:spPr>
          <a:xfrm>
            <a:off x="2728941" y="2959620"/>
            <a:ext cx="8167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Md5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-128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비트 암호화 해시 함수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주로 프로그램이나 파일이 원본 그대로인지를 확인하는 무결성 검사 등에 사용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-1996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년 이래로 설계상 결함이 발견되며 그 후로 노트북 컴퓨터 한 대의 계산 능력으로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1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분 내에 해시 충돌을 찾을 정도로 빠른 알고리즘이 발견됨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9998D-09E3-4493-9D00-007C4A6E3444}"/>
              </a:ext>
            </a:extLst>
          </p:cNvPr>
          <p:cNvSpPr txBox="1"/>
          <p:nvPr/>
        </p:nvSpPr>
        <p:spPr>
          <a:xfrm>
            <a:off x="2728941" y="5257529"/>
            <a:ext cx="496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- 512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비트의 해시 값을 갖는 </a:t>
            </a:r>
            <a:r>
              <a:rPr lang="ko-KR" altLang="en-US" sz="2400" dirty="0" err="1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일방향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해시 함수이다</a:t>
            </a:r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.</a:t>
            </a:r>
            <a:endParaRPr lang="ko-KR" altLang="en-US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F350E22-802E-427C-903E-751F4A329018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88BA736-0FAD-458C-93CA-4A13826B621A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C3A0BA-E140-4905-98D8-7090D7A37CBA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63C5A0DA-C04D-46B6-B238-11BAEAE276FA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75266B-5E4D-49CC-903E-EB09CFABF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2" y="1975982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DB94F6-34EA-48BF-AE3B-F2C41BFA0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77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SHA512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돌아가게 하기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0" indent="0"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/john-1.8.0/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src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Makefile</a:t>
            </a:r>
            <a:endParaRPr lang="en-US" altLang="ko-KR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/john-1.8.0/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src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john.c</a:t>
            </a:r>
            <a:endParaRPr lang="ko-KR" altLang="en-US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963503-9DAA-40E3-BD84-F34D3F717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3271837"/>
            <a:ext cx="10191750" cy="314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E8D562-2845-40C1-8CBD-D34F615C8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4171191"/>
            <a:ext cx="10191750" cy="266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40AA323-DC79-4922-BD31-76BF21BC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4730406"/>
            <a:ext cx="8315325" cy="1739072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1BD9399-24D0-47C1-B9C5-0FA439477EEA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66013FA3-7D45-4325-9EA4-6F9C62CC575D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34A271-9731-4DB6-AE51-C1F4E6FBDB91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7ED4032-9FF5-40BE-BA33-1785835C1976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SHA512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48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9F0D3D4-14B8-44A5-BC4F-6D7E53DBD3D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9BCD5-03CE-42BC-90D2-4BC88CC9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231" y="159967"/>
            <a:ext cx="10545192" cy="100142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Shadow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8A255-B12E-4A06-8B7B-A68CE809C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79" y="1839444"/>
            <a:ext cx="9205291" cy="4845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BA628-C463-4328-AB1D-A55A057F3F3F}"/>
              </a:ext>
            </a:extLst>
          </p:cNvPr>
          <p:cNvSpPr txBox="1"/>
          <p:nvPr/>
        </p:nvSpPr>
        <p:spPr>
          <a:xfrm>
            <a:off x="4817236" y="1439334"/>
            <a:ext cx="266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위치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etc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/shadow</a:t>
            </a:r>
            <a:endParaRPr lang="ko-KR" altLang="en-US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FBA7843C-59A9-4912-A221-08BC9D966F60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906FBD-8575-420A-83E0-951E43B7C907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44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01891F-3700-459E-96B9-E2972BD9A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9631"/>
            <a:ext cx="10191750" cy="26670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AC28BC-E08D-482A-A485-1628825F0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9059"/>
            <a:ext cx="10191750" cy="266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208E11-B560-476D-9D60-7810A8180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8487"/>
            <a:ext cx="10191750" cy="276225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5EC8BA7-6DA9-49CD-B7AA-1B9CAD3CB44E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50BE7173-853D-4FFC-BB58-5A5715978D8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3AE1BE-C0F8-4F1F-8293-A13DAD46F804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55C3716D-7BA8-447F-B0A6-BF8280102B70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SHA512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0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3398E21-A0BC-44FF-BA59-BE403036A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5" y="1405120"/>
            <a:ext cx="7191375" cy="69532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200C25-7625-4256-9580-959A52E4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4" y="2308845"/>
            <a:ext cx="7191375" cy="1847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472708-D8E2-41A2-A419-43E6CC3AA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4" y="4365095"/>
            <a:ext cx="1019175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E36276-A65B-4E9D-B28E-C2657AE36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89" y="5487895"/>
            <a:ext cx="11005476" cy="870857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DECB275-E98D-4FCE-8952-B9D2DE7F0204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C6A165AF-892E-41A9-8FA3-9DFA64168520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E1D4CE-4AA4-48A5-A912-DA5DBF140F7F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27887DBA-23ED-43FD-8CE9-46AA725A461C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SHA512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4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6F38653-1873-400C-AC32-F91C75D9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9"/>
          <a:stretch/>
        </p:blipFill>
        <p:spPr>
          <a:xfrm>
            <a:off x="1232418" y="1864142"/>
            <a:ext cx="9839613" cy="118404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73D04-DE83-4922-8B76-15A664F11754}"/>
              </a:ext>
            </a:extLst>
          </p:cNvPr>
          <p:cNvSpPr txBox="1"/>
          <p:nvPr/>
        </p:nvSpPr>
        <p:spPr>
          <a:xfrm>
            <a:off x="940904" y="3419061"/>
            <a:ext cx="1008490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백날 기다려봤자 크래킹 안됨</a:t>
            </a:r>
            <a:r>
              <a:rPr lang="en-US" altLang="ko-KR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.</a:t>
            </a:r>
          </a:p>
          <a:p>
            <a:r>
              <a:rPr lang="ko-KR" altLang="en-US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왜</a:t>
            </a:r>
            <a:r>
              <a:rPr lang="en-US" altLang="ko-KR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?</a:t>
            </a: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리눅스가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 비밀번호 해시를 계산하는 방법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SHA512(SHA512(SHA512(…..(SHA512(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패스워드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+Salt))…)) -&gt;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반복횟수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 rounds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 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아마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Pro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버전이 아닌 무료 판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John The Ripper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는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크래킹 할 능력이 없거나</a:t>
            </a:r>
            <a:endParaRPr lang="en-US" altLang="ko-KR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SHA512(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패스워드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+Salt)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하나만 계산하고 있을 수도 있다 </a:t>
            </a: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521E84C6-708C-44A7-BEE8-DB0F068B223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016B6E3-3E9F-49F5-9139-CEC31D02AD52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0E8034-17BF-4BF6-87C0-5A7797578EB9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8EF0DA29-D920-43EA-A7F2-660E5BBB0485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SHA512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9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235" y="2363871"/>
            <a:ext cx="6499564" cy="15433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Rounds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 조절하기 </a:t>
            </a:r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(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해시를 몇 번이나 뺑뺑이 돌릴 것인가</a:t>
            </a:r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)</a:t>
            </a:r>
          </a:p>
          <a:p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pPr marL="0" indent="0"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etc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login.defs</a:t>
            </a:r>
            <a:endParaRPr lang="en-US" altLang="ko-KR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A99761-B3A1-44FD-97ED-6D6CBB00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98"/>
          <a:stretch/>
        </p:blipFill>
        <p:spPr>
          <a:xfrm>
            <a:off x="2904847" y="3898837"/>
            <a:ext cx="7080682" cy="1285345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A65797A-9C72-4E9D-A2FE-5358EE7079F7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7AFE489E-0FC1-4677-89A4-AA26011B2B62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188FAF-D206-4E1E-9765-933C12817A1B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7E5FFD2-4A42-48A8-99B3-290F06E0037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921376-7C2C-46B9-A129-FC8D1168B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47" y="2280000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6DA041-535A-4783-B662-690D08206595}"/>
              </a:ext>
            </a:extLst>
          </p:cNvPr>
          <p:cNvSpPr txBox="1"/>
          <p:nvPr/>
        </p:nvSpPr>
        <p:spPr>
          <a:xfrm>
            <a:off x="1577008" y="1502688"/>
            <a:ext cx="92632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etc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pam.d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/system-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auth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-ac</a:t>
            </a: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Password	sufficient	pam_unix.so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줄에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rounds=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원하는 횟수를 등록한다</a:t>
            </a:r>
            <a:endParaRPr lang="en-US" altLang="ko-KR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664B21-FC33-4FAD-89B2-B8ABD5E92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68" y="1943894"/>
            <a:ext cx="8371853" cy="4114800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D7B3E97C-7761-480F-ACF2-7B3851663DF2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DEBEAF4-57A3-4423-A3B0-52267AAA241B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05EBAC-6ADA-4B82-980E-352F501CCD30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B8DB0093-05F8-4718-BB58-654283A7277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25934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2349B-1B3F-4E91-8558-6CD9A94F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6688" b="-36358"/>
          <a:stretch/>
        </p:blipFill>
        <p:spPr>
          <a:xfrm>
            <a:off x="1501624" y="3071257"/>
            <a:ext cx="9301201" cy="957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EDE77-5A58-43D7-BFE0-8ECFBD450AA0}"/>
              </a:ext>
            </a:extLst>
          </p:cNvPr>
          <p:cNvSpPr txBox="1"/>
          <p:nvPr/>
        </p:nvSpPr>
        <p:spPr>
          <a:xfrm>
            <a:off x="3633698" y="4028438"/>
            <a:ext cx="611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해시 알고리즘을 변경 후 바뀐 형태를 적용시켜 줘야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B05CD36-92ED-448F-94E2-416C54484456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ABD2871-48CC-4A13-AA53-4233F7057A09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DB043C-9B25-4DD7-B9D2-3161BB17C464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35E4E62C-57B2-41DC-AE30-1C81EA2BC0D0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3B3C06-FC57-45A1-B490-93775CF5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0" y="4028438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7689"/>
            <a:ext cx="12192000" cy="29622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root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계정을 원격으로 접속하는 경우를 차단하기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관리자 계정을 만들어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root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계정의 권한을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빌려쓰기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상위 디렉토리의 접근차단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17E889-08C3-4BF4-8E2C-4D4F00919F00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E3E0EC-0D9F-42E7-820A-47D4D8DD7B59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B1568F-23CC-43D3-AE33-4059824407AF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A0E3BBC9-5E70-4DEB-9C64-BFC35135F47E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ADBAC9-E4C9-4998-8F19-7F28B0783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37" y="5161625"/>
            <a:ext cx="1696375" cy="1696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0387E2-390D-434C-93BE-4E4230F6F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2" y="2337689"/>
            <a:ext cx="440388" cy="440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5B68E7-2419-4149-8442-E7A2ABAE6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56" y="3338845"/>
            <a:ext cx="440388" cy="4403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43807A-B2E3-4C30-A2BA-751CC2E8E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80" y="4343502"/>
            <a:ext cx="440388" cy="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79F10-9714-4010-BBFC-CE7532DA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2365123"/>
            <a:ext cx="8315325" cy="184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610A9-C659-4748-8134-64C26E7A2616}"/>
              </a:ext>
            </a:extLst>
          </p:cNvPr>
          <p:cNvSpPr txBox="1"/>
          <p:nvPr/>
        </p:nvSpPr>
        <p:spPr>
          <a:xfrm>
            <a:off x="506027" y="1736218"/>
            <a:ext cx="5102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etc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ssh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sshd_config</a:t>
            </a:r>
            <a:endParaRPr lang="ko-KR" altLang="en-US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BCA99-BC65-432C-8C47-485FB1C6E7F8}"/>
              </a:ext>
            </a:extLst>
          </p:cNvPr>
          <p:cNvSpPr txBox="1"/>
          <p:nvPr/>
        </p:nvSpPr>
        <p:spPr>
          <a:xfrm>
            <a:off x="506027" y="5258521"/>
            <a:ext cx="114965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E64C3D"/>
                </a:solidFill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주의</a:t>
            </a:r>
            <a:r>
              <a:rPr lang="en-US" altLang="ko-KR" sz="2400" dirty="0">
                <a:solidFill>
                  <a:srgbClr val="E64C3D"/>
                </a:solidFill>
              </a:rPr>
              <a:t>! </a:t>
            </a:r>
          </a:p>
          <a:p>
            <a:r>
              <a:rPr lang="en-US" altLang="ko-KR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PermitRootLogin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을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no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로 변경한후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putty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종료한후 다시 접속하려고 하면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root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계정 접속이 안되기 때문에 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꼭 관리자 계정을 만든 후 종료합시다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3027B8-8D94-49CD-A52E-C9D1A356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4433304"/>
            <a:ext cx="11363325" cy="733425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3B2678A-0A96-47B1-B7A3-1115B8555DC6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9C92010-AFB5-4E93-8C1E-71DC2DAF6544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4A7EAF-5980-407D-8BB7-91433867DFEE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B4A02632-9E76-4AB0-9C60-D19F378FEEDA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37227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" y="15605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관리자 계정 만들기 및 </a:t>
            </a:r>
            <a:r>
              <a:rPr lang="en-US" altLang="ko-KR" sz="2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root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특정계정만 허용하기</a:t>
            </a: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6F7CC3-C217-4D90-B5DB-1DF5A0131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2318509"/>
            <a:ext cx="11363325" cy="1876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C57825-D9A7-4AF4-91DE-3D9318475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4374322"/>
            <a:ext cx="11363325" cy="229552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4505EC2-7CDC-4ACB-B53E-DFF710E71E8F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E23095F0-5EB1-4753-B31B-FDDF1C2C0878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ED05F9-4224-4D40-AF8D-AB2CFEC6B96C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42887BD3-486E-45CA-900C-FE2A209F4814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0048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45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visudo</a:t>
            </a:r>
            <a:endParaRPr lang="en-US" altLang="ko-KR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99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번째 행의 주석을 해제하면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wheel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그룹에 속해 있는 계정들은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root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계정의 권한을 가질 수 있다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40122-9CE9-4D3A-83EB-6C6EE6B70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7" y="2994771"/>
            <a:ext cx="11363325" cy="1015392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2FCBB97-9E7B-4E93-84A6-3D0068551468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A73E9EE-F6D8-46C2-9B82-823A4E979AF0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D4E7FD-9C7F-4F2C-BEBF-BE8B160FA570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8295C254-557C-4772-9FCF-220F28FAB570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326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E07FEC-BA0A-4BF1-ACA1-1ACDF88D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79" y="1012055"/>
            <a:ext cx="10118864" cy="5845946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3AEBD54-A478-4A69-B30E-7B9833947FB5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2A7E5B2-0F83-4BA5-AB15-A05F93105662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F02E95-083E-4CA8-8E14-D8381205F4B0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A661D07D-1030-4384-AA40-7AD46DF5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231" y="159967"/>
            <a:ext cx="10545192" cy="100142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Shadow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271518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7E472-C434-4DBC-B29D-62BB56D43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0022"/>
            <a:ext cx="10287000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0FD5D-1EF5-4259-BC56-B2B68309FD39}"/>
              </a:ext>
            </a:extLst>
          </p:cNvPr>
          <p:cNvSpPr txBox="1"/>
          <p:nvPr/>
        </p:nvSpPr>
        <p:spPr>
          <a:xfrm>
            <a:off x="1" y="1273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root 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특정계정만 허용하기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BAF61-E644-4EAB-AAA9-C7DFB986913E}"/>
              </a:ext>
            </a:extLst>
          </p:cNvPr>
          <p:cNvSpPr txBox="1"/>
          <p:nvPr/>
        </p:nvSpPr>
        <p:spPr>
          <a:xfrm>
            <a:off x="838200" y="2098096"/>
            <a:ext cx="511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설정파일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etc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pam.d</a:t>
            </a:r>
            <a:r>
              <a:rPr lang="en-US" altLang="ko-KR" sz="20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en-US" altLang="ko-KR" sz="2000" dirty="0" err="1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</a:t>
            </a:r>
            <a:endParaRPr lang="ko-KR" altLang="en-US" sz="20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9974A-8AD7-43B3-BFCC-A2FD1C0E642C}"/>
              </a:ext>
            </a:extLst>
          </p:cNvPr>
          <p:cNvSpPr txBox="1"/>
          <p:nvPr/>
        </p:nvSpPr>
        <p:spPr>
          <a:xfrm>
            <a:off x="1" y="591866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/bin/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su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4750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의 권한과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wheel</a:t>
            </a:r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그룹으로 등록한 것과 동일한 효과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4E02293-B493-46E2-BACD-9946A92E76E6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B7AEB7F1-94C1-4848-9A18-6C573B4EF658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D91B9C-4630-4824-8AB1-6B692C78A2BA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4D07E88-85A9-466C-8D9A-56006DDB0A85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314229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B727E1-0940-434D-A1F6-359392833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1690688"/>
            <a:ext cx="11363325" cy="16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6CF945-24F0-4980-8966-1A15120D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6" y="3425825"/>
            <a:ext cx="10287000" cy="321945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5DB3AE2A-A637-4D31-AAE8-3B8D0E8A265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70EE0A9-AA74-4978-90E5-098829300DF0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9713AD-A2BF-4761-96F0-73204472C469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6D494F45-210F-48BB-A800-7C56140E462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6308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45FF-D4B5-4EAE-B64D-3D0D2538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1533525"/>
            <a:ext cx="11363325" cy="5324475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D4320140-EDD4-4481-9389-923B5CEFEABB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212A118A-83DE-4A47-A2F8-F2A72CAF868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6E33AC-89F4-483B-871F-3416894D6403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D07D3FEB-4FFE-4CC1-B8D7-D4BAE86A67A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39591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843B66-2AAA-4575-BFC4-83474FA37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1" y="1905794"/>
            <a:ext cx="11363325" cy="419100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623DB81-9E13-4074-B7D1-7BB73BE66C0A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4A03AC69-7384-4331-8ACD-561DC0C710BC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2757E1-E153-4DE5-8162-83BD2D204D2E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E9E5CEAD-68D4-4242-A47B-6F7BA0140DC9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51643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02C7F-385F-45D1-B406-899DC532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BA86D2-8215-49BD-A232-25871A54AB25}"/>
              </a:ext>
            </a:extLst>
          </p:cNvPr>
          <p:cNvSpPr txBox="1"/>
          <p:nvPr/>
        </p:nvSpPr>
        <p:spPr>
          <a:xfrm>
            <a:off x="708991" y="1825625"/>
            <a:ext cx="10774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메일 날라오는 위치 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/</a:t>
            </a:r>
            <a:r>
              <a:rPr lang="en-US" altLang="ko-KR" sz="20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var</a:t>
            </a:r>
            <a:r>
              <a:rPr lang="en-US" altLang="ko-KR" sz="20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/spool/mail/root</a:t>
            </a:r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8007-5C86-4643-A17F-91623D8AE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2329894"/>
            <a:ext cx="10774017" cy="1994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3402F-FD4C-4C96-991F-0FC3A54BA645}"/>
              </a:ext>
            </a:extLst>
          </p:cNvPr>
          <p:cNvSpPr txBox="1"/>
          <p:nvPr/>
        </p:nvSpPr>
        <p:spPr>
          <a:xfrm>
            <a:off x="0" y="464016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su</a:t>
            </a:r>
            <a:r>
              <a:rPr lang="ko-KR" altLang="en-US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권한이 없는 계정이 </a:t>
            </a:r>
            <a:r>
              <a:rPr lang="en-US" altLang="ko-KR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root</a:t>
            </a:r>
            <a:r>
              <a:rPr lang="ko-KR" altLang="en-US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계정의 권한을 사용하려고 하면 해당 파일에 경고메일이 날라온다</a:t>
            </a:r>
            <a:r>
              <a:rPr lang="en-US" altLang="ko-KR" sz="28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.</a:t>
            </a:r>
            <a:endParaRPr lang="ko-KR" altLang="en-US" sz="28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7492226-A73F-48EF-9A89-965B96598B92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41B1BB0A-1987-429D-9B91-4B04A53702F1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9656D7-3272-451E-BAF9-70913432EDE9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9C874A92-F64A-4143-BCDB-8B7B873F53CF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15274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147FE-4BBA-49AE-B779-B006F04A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/home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misc</a:t>
            </a:r>
            <a:endParaRPr lang="en-US" altLang="ko-KR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etc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/dev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	 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/bin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usr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/boot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usr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/local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var</a:t>
            </a:r>
            <a:endParaRPr lang="en-US" altLang="ko-KR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/proc		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chmod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751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mnt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F189D024-BE78-445C-8748-E84429EB153B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A0DFF811-C8DA-4B59-96F6-7298A2AAAF84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C1559E-6C4A-4CFA-8C8F-6124DBD177E7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1F8DBAA2-65F0-484A-B9DB-7EA04F26240E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디렉토리 사용 차단</a:t>
            </a:r>
          </a:p>
        </p:txBody>
      </p:sp>
    </p:spTree>
    <p:extLst>
      <p:ext uri="{BB962C8B-B14F-4D97-AF65-F5344CB8AC3E}">
        <p14:creationId xmlns:p14="http://schemas.microsoft.com/office/powerpoint/2010/main" val="1957711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147FE-4BBA-49AE-B779-B006F04A7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63" y="1825625"/>
            <a:ext cx="10515600" cy="4351338"/>
          </a:xfrm>
        </p:spPr>
        <p:txBody>
          <a:bodyPr/>
          <a:lstStyle/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/home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misc</a:t>
            </a:r>
            <a:endParaRPr lang="en-US" altLang="ko-KR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etc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/dev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	 	 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/bin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usr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 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/boot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usr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/local		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var</a:t>
            </a:r>
            <a:endParaRPr lang="en-US" altLang="ko-KR" dirty="0">
              <a:latin typeface="08서울남산체 세로쓰기" panose="02020603020101020101" pitchFamily="18" charset="-127"/>
              <a:ea typeface="08서울남산체 세로쓰기" panose="02020603020101020101" pitchFamily="18" charset="-127"/>
            </a:endParaRP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/proc		</a:t>
            </a:r>
          </a:p>
          <a:p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chown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 .wheel /</a:t>
            </a:r>
            <a:r>
              <a:rPr lang="en-US" altLang="ko-KR" dirty="0" err="1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mnt</a:t>
            </a:r>
            <a:r>
              <a:rPr lang="en-US" altLang="ko-KR" dirty="0">
                <a:latin typeface="08서울남산체 세로쓰기" panose="02020603020101020101" pitchFamily="18" charset="-127"/>
                <a:ea typeface="08서울남산체 세로쓰기" panose="02020603020101020101" pitchFamily="18" charset="-127"/>
              </a:rPr>
              <a:t>	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6E88A198-367E-4340-99CA-60725C143C2F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74269FD-49D3-4B2B-B198-F29E19AB8163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4F511B-5D66-493B-A488-13F5FF57AAF1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E1F2BC6C-264E-444C-AE08-E63D9938452C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디렉토리 사용 차단</a:t>
            </a:r>
          </a:p>
        </p:txBody>
      </p:sp>
    </p:spTree>
    <p:extLst>
      <p:ext uri="{BB962C8B-B14F-4D97-AF65-F5344CB8AC3E}">
        <p14:creationId xmlns:p14="http://schemas.microsoft.com/office/powerpoint/2010/main" val="616664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F574D38-07F4-4808-BA69-3A83F30D5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125"/>
            <a:ext cx="6156960" cy="3886200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BF8A52-4FDB-489C-A2E0-887F22DA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77" y="1836125"/>
            <a:ext cx="6400800" cy="388620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7EBFF1B-1589-4092-85E4-64869BFA4D48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DBBDE39-BAF8-4A5B-A189-B961D5F8037F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371204-0CC6-40B9-8865-0EC03D007229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72BDA271-6777-4098-BA12-01845616920A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디렉토리 사용 차단</a:t>
            </a:r>
          </a:p>
        </p:txBody>
      </p:sp>
    </p:spTree>
    <p:extLst>
      <p:ext uri="{BB962C8B-B14F-4D97-AF65-F5344CB8AC3E}">
        <p14:creationId xmlns:p14="http://schemas.microsoft.com/office/powerpoint/2010/main" val="136546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FA3AE8-9FDF-43F0-AC64-571CF428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6" y="2429307"/>
            <a:ext cx="11292396" cy="7222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7200" spc="600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A789921A-7041-4151-9664-19D8923C72B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8328777-1192-41D6-B756-C0B85D09666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BB652C4-AA78-4851-ABB9-E4F89E89369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526092" y="3684232"/>
            <a:ext cx="488106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C499064-7385-47C1-A7E8-5BE9779A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02" y="2341452"/>
            <a:ext cx="1342780" cy="13427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6911C3-0DFD-47A3-85C4-CF05702D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06" y="2033438"/>
            <a:ext cx="1650794" cy="16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6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BBB3579-0A52-4653-9894-F4E00F05F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65" y="1215041"/>
            <a:ext cx="1782987" cy="1782987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1792A518-5499-4F8A-856C-61B36709C969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0351EA6-01D1-4799-ACA6-D6FCD9A0C62B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034A57-8FE2-4A51-B747-124EF59D67B5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5BDA0C69-4ED8-4F30-9511-07EFDF49E7CD}"/>
              </a:ext>
            </a:extLst>
          </p:cNvPr>
          <p:cNvSpPr txBox="1">
            <a:spLocks/>
          </p:cNvSpPr>
          <p:nvPr/>
        </p:nvSpPr>
        <p:spPr>
          <a:xfrm>
            <a:off x="1253231" y="175623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Cracking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5DFB2-9144-4353-928D-4A19F05874E8}"/>
              </a:ext>
            </a:extLst>
          </p:cNvPr>
          <p:cNvSpPr txBox="1"/>
          <p:nvPr/>
        </p:nvSpPr>
        <p:spPr>
          <a:xfrm>
            <a:off x="1352365" y="1196720"/>
            <a:ext cx="3345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THE홍차왕자 네모" panose="02020503020101020101" pitchFamily="18" charset="-127"/>
              </a:rPr>
              <a:t>현대식 크래킹 기법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HE홍차왕자 네모" panose="0202050302010102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FCB86-FCC5-4917-8416-30B8B807757B}"/>
              </a:ext>
            </a:extLst>
          </p:cNvPr>
          <p:cNvSpPr txBox="1"/>
          <p:nvPr/>
        </p:nvSpPr>
        <p:spPr>
          <a:xfrm>
            <a:off x="2093977" y="2304726"/>
            <a:ext cx="6839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91A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홍차왕자 네모" panose="02020503020101020101" pitchFamily="18" charset="-127"/>
              </a:rPr>
              <a:t>1. Dictionary attack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  -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사전파일을 사용자 계정의 패스워드에 계속적으로 대입하는 공격기법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1FD8E-18E1-4DD2-9205-BE5E69DE4B30}"/>
              </a:ext>
            </a:extLst>
          </p:cNvPr>
          <p:cNvSpPr txBox="1"/>
          <p:nvPr/>
        </p:nvSpPr>
        <p:spPr>
          <a:xfrm>
            <a:off x="2093977" y="3474023"/>
            <a:ext cx="9180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64C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홍차왕자 네모" panose="02020503020101020101" pitchFamily="18" charset="-127"/>
              </a:rPr>
              <a:t>2. Hybrid attack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  -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사전공격보다 진화된 기법으로 문자열에 숫자나 심볼을 추가하여 패스워드에 대입하는 공격기법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1A577-9A9F-43EE-A0D8-23D1087E829A}"/>
              </a:ext>
            </a:extLst>
          </p:cNvPr>
          <p:cNvSpPr txBox="1"/>
          <p:nvPr/>
        </p:nvSpPr>
        <p:spPr>
          <a:xfrm>
            <a:off x="2093975" y="4643320"/>
            <a:ext cx="7891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홍차왕자 네모" panose="02020503020101020101" pitchFamily="18" charset="-127"/>
              </a:rPr>
              <a:t>3. Brute force attack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  -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무작위 공격이라고 불리며</a:t>
            </a:r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, 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정확한 키를 찾을 때 까지 가능한 키를 시도하는 방법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    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시간이 좀 걸리지만 시간만 있으면 정확한 패스워드를 찾아낼 수 있음</a:t>
            </a:r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.</a:t>
            </a:r>
            <a:endParaRPr lang="ko-KR" altLang="en-US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1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154DA9-9477-48CB-B77C-A2D50988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57" y="2013476"/>
            <a:ext cx="7629939" cy="4844523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8A4E328-F7A5-4E48-A9C0-3691CB6745BC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76CB7DE-E5E2-4508-A94E-BC42F1B0FE11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0F068-6A4D-48EE-9252-DF4DD0627581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0317D319-0392-454E-98A1-D590BECD0FF8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Cracking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5A429-E3FA-400E-939A-45FFB67CC82C}"/>
              </a:ext>
            </a:extLst>
          </p:cNvPr>
          <p:cNvSpPr txBox="1"/>
          <p:nvPr/>
        </p:nvSpPr>
        <p:spPr>
          <a:xfrm>
            <a:off x="2710857" y="1161390"/>
            <a:ext cx="5879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EFD15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홍차왕자 네모" panose="02020503020101020101" pitchFamily="18" charset="-127"/>
              </a:rPr>
              <a:t>4. Rainbow table attack</a:t>
            </a:r>
          </a:p>
          <a:p>
            <a:r>
              <a:rPr lang="en-US" altLang="ko-KR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    -</a:t>
            </a:r>
            <a:r>
              <a:rPr lang="ko-KR" altLang="en-US" sz="2400" dirty="0">
                <a:latin typeface="THE홍차왕자 네모" panose="02020503020101020101" pitchFamily="18" charset="-127"/>
                <a:ea typeface="THE홍차왕자 네모" panose="02020503020101020101" pitchFamily="18" charset="-127"/>
                <a:cs typeface="THE홍차왕자 네모" panose="02020503020101020101" pitchFamily="18" charset="-127"/>
              </a:rPr>
              <a:t>패스워드 별로 해시 값을 미리 생성해 놓은 파일을 사용</a:t>
            </a:r>
            <a:endParaRPr lang="en-US" altLang="ko-KR" sz="2400" dirty="0">
              <a:latin typeface="THE홍차왕자 네모" panose="02020503020101020101" pitchFamily="18" charset="-127"/>
              <a:ea typeface="THE홍차왕자 네모" panose="02020503020101020101" pitchFamily="18" charset="-127"/>
              <a:cs typeface="THE홍차왕자 네모" panose="020205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4E4A96-13AF-464E-B192-9C1E4B3D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2124443"/>
            <a:ext cx="11477625" cy="4229100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B9FD2AB-3CC7-4FBF-B6A4-5BA6C0B56D6F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6E15BD4-1DCC-4EC1-ABF9-E6FCDEC7336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A5ACB9-951C-4F7D-AACD-F82C8FAB8630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7D99BED8-5818-4AD1-A27D-F1EB6FB95A18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Cracking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07B55-893B-4326-ACBC-742AB66BBEAE}"/>
              </a:ext>
            </a:extLst>
          </p:cNvPr>
          <p:cNvSpPr txBox="1"/>
          <p:nvPr/>
        </p:nvSpPr>
        <p:spPr>
          <a:xfrm>
            <a:off x="2379954" y="1355002"/>
            <a:ext cx="8291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Rainbow table attack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실습에서의 </a:t>
            </a:r>
            <a:r>
              <a:rPr lang="ko-KR" altLang="en-US" sz="2400" u="sng" dirty="0">
                <a:solidFill>
                  <a:srgbClr val="2F5597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어려움</a:t>
            </a:r>
            <a:r>
              <a:rPr lang="ko-KR" altLang="en-US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4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E64C3D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테이블이 너무 크다</a:t>
            </a:r>
            <a:endParaRPr lang="en-US" altLang="ko-KR" sz="2400" dirty="0">
              <a:solidFill>
                <a:srgbClr val="E64C3D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2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EAFF54-E96C-41A7-A168-92E54B28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31" y="1647952"/>
            <a:ext cx="9817169" cy="4725055"/>
          </a:xfr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DF4020-8855-4D90-8880-E3D0E9EE0261}"/>
              </a:ext>
            </a:extLst>
          </p:cNvPr>
          <p:cNvCxnSpPr/>
          <p:nvPr/>
        </p:nvCxnSpPr>
        <p:spPr>
          <a:xfrm>
            <a:off x="3291374" y="2189567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D0CDC2-6752-42DC-BB22-D9609C31AF2D}"/>
              </a:ext>
            </a:extLst>
          </p:cNvPr>
          <p:cNvCxnSpPr>
            <a:cxnSpLocks/>
          </p:cNvCxnSpPr>
          <p:nvPr/>
        </p:nvCxnSpPr>
        <p:spPr>
          <a:xfrm>
            <a:off x="3211475" y="2562621"/>
            <a:ext cx="39226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58093C-DACD-4AB3-A288-57C07AB76DCE}"/>
              </a:ext>
            </a:extLst>
          </p:cNvPr>
          <p:cNvCxnSpPr>
            <a:cxnSpLocks/>
          </p:cNvCxnSpPr>
          <p:nvPr/>
        </p:nvCxnSpPr>
        <p:spPr>
          <a:xfrm>
            <a:off x="5296606" y="5853794"/>
            <a:ext cx="31194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B91251AB-051C-4DF8-8813-B639588CAD53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DD42FDEC-3695-4D35-B895-43CB3AB911C3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1B6349E-0860-4EFA-9D30-3A3911BCE35D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7E4328E0-5DB8-4BE1-9AB4-BF6D0F4563D5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Cracking Tool – John The Ripper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0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F3EF1D0-60DA-422D-AD42-D8005FCAB9C7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1E455D77-1A30-48AA-86B6-EC456356C442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AB195E-2C03-4C2D-AA78-37668B832E93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274B42EF-73F5-482C-8B8D-DF9310E98B7C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4EABD4-C700-4216-B9AC-C09EDAB6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7" y="2207801"/>
            <a:ext cx="9134475" cy="330231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F11C89-2AA9-4992-A036-44A864199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7" y="1196720"/>
            <a:ext cx="9134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685914A-FD47-407E-A261-B060F6F2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20" y="1592539"/>
            <a:ext cx="9134475" cy="264795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2898D3-C249-4BDB-A919-EB13AB59E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32" y="4559626"/>
            <a:ext cx="9086850" cy="1657350"/>
          </a:xfrm>
          <a:prstGeom prst="rect">
            <a:avLst/>
          </a:prstGeom>
        </p:spPr>
      </p:pic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420AE12-8204-4BA8-8C8C-E0A82B9F9C0A}"/>
              </a:ext>
            </a:extLst>
          </p:cNvPr>
          <p:cNvSpPr/>
          <p:nvPr/>
        </p:nvSpPr>
        <p:spPr>
          <a:xfrm rot="5400000">
            <a:off x="170155" y="11364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7AA39DBA-351F-489C-B000-8844EE60E917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279271-3A2C-4DAC-A7F3-D86E9462F72C}"/>
              </a:ext>
            </a:extLst>
          </p:cNvPr>
          <p:cNvCxnSpPr/>
          <p:nvPr/>
        </p:nvCxnSpPr>
        <p:spPr>
          <a:xfrm>
            <a:off x="506027" y="1012054"/>
            <a:ext cx="1129239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3C216D65-44A7-4D47-BA87-84A69E14FA01}"/>
              </a:ext>
            </a:extLst>
          </p:cNvPr>
          <p:cNvSpPr txBox="1">
            <a:spLocks/>
          </p:cNvSpPr>
          <p:nvPr/>
        </p:nvSpPr>
        <p:spPr>
          <a:xfrm>
            <a:off x="1253231" y="159967"/>
            <a:ext cx="10545192" cy="1001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John The Ripper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과정</a:t>
            </a:r>
          </a:p>
        </p:txBody>
      </p:sp>
    </p:spTree>
    <p:extLst>
      <p:ext uri="{BB962C8B-B14F-4D97-AF65-F5344CB8AC3E}">
        <p14:creationId xmlns:p14="http://schemas.microsoft.com/office/powerpoint/2010/main" val="330910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652</Words>
  <Application>Microsoft Office PowerPoint</Application>
  <PresentationFormat>와이드스크린</PresentationFormat>
  <Paragraphs>155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08서울남산체 M</vt:lpstr>
      <vt:lpstr>Arial</vt:lpstr>
      <vt:lpstr>08서울남산체 B</vt:lpstr>
      <vt:lpstr>야놀자 야체 B</vt:lpstr>
      <vt:lpstr>맑은 고딕</vt:lpstr>
      <vt:lpstr>THE홍차왕자 네모</vt:lpstr>
      <vt:lpstr>나눔스퀘어 Bold</vt:lpstr>
      <vt:lpstr>나눔스퀘어 ExtraBold</vt:lpstr>
      <vt:lpstr>08서울남산체 세로쓰기</vt:lpstr>
      <vt:lpstr>08서울남산체 L</vt:lpstr>
      <vt:lpstr>야놀자 야체 R</vt:lpstr>
      <vt:lpstr>08서울남산체 EB</vt:lpstr>
      <vt:lpstr>Office 테마</vt:lpstr>
      <vt:lpstr>패스워드 크래킹 및 패스워드 보안</vt:lpstr>
      <vt:lpstr>Shadow 파일</vt:lpstr>
      <vt:lpstr>Shadow 파일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패스워드 크래킹 및 패스워드 보안</dc:title>
  <dc:creator>배동현</dc:creator>
  <cp:lastModifiedBy>lg</cp:lastModifiedBy>
  <cp:revision>31</cp:revision>
  <dcterms:created xsi:type="dcterms:W3CDTF">2017-10-08T06:22:11Z</dcterms:created>
  <dcterms:modified xsi:type="dcterms:W3CDTF">2017-10-09T11:41:49Z</dcterms:modified>
</cp:coreProperties>
</file>